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319" r:id="rId3"/>
    <p:sldId id="267" r:id="rId4"/>
    <p:sldId id="284" r:id="rId5"/>
    <p:sldId id="320" r:id="rId6"/>
    <p:sldId id="321" r:id="rId7"/>
    <p:sldId id="322" r:id="rId8"/>
    <p:sldId id="324" r:id="rId9"/>
    <p:sldId id="30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50886AE-CD3C-2E49-9725-07755A2D68E6}">
          <p14:sldIdLst>
            <p14:sldId id="264"/>
            <p14:sldId id="319"/>
            <p14:sldId id="267"/>
            <p14:sldId id="284"/>
            <p14:sldId id="320"/>
            <p14:sldId id="321"/>
            <p14:sldId id="322"/>
            <p14:sldId id="324"/>
            <p14:sldId id="30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BBE"/>
    <a:srgbClr val="0095D3"/>
    <a:srgbClr val="98002E"/>
    <a:srgbClr val="ECE4CD"/>
    <a:srgbClr val="F4ECD4"/>
    <a:srgbClr val="1A1A1A"/>
    <a:srgbClr val="000000"/>
    <a:srgbClr val="21241B"/>
    <a:srgbClr val="FFFFFF"/>
    <a:srgbClr val="F6E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 autoAdjust="0"/>
    <p:restoredTop sz="84068" autoAdjust="0"/>
  </p:normalViewPr>
  <p:slideViewPr>
    <p:cSldViewPr>
      <p:cViewPr varScale="1">
        <p:scale>
          <a:sx n="71" d="100"/>
          <a:sy n="71" d="100"/>
        </p:scale>
        <p:origin x="-2088" y="-112"/>
      </p:cViewPr>
      <p:guideLst>
        <p:guide orient="horz" pos="2931"/>
        <p:guide pos="17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2174B-FCD2-42BF-AA7F-BA4C40BB0E0C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10993C61-2E28-49B4-922B-F3C3A256AADA}">
      <dgm:prSet phldrT="[Text]"/>
      <dgm:spPr>
        <a:solidFill>
          <a:schemeClr val="accent1">
            <a:lumMod val="20000"/>
            <a:lumOff val="80000"/>
            <a:alpha val="50000"/>
          </a:schemeClr>
        </a:solidFill>
      </dgm:spPr>
      <dgm:t>
        <a:bodyPr/>
        <a:lstStyle/>
        <a:p>
          <a:r>
            <a:rPr lang="en-AU" dirty="0" smtClean="0"/>
            <a:t>Scope of Decisions</a:t>
          </a:r>
          <a:endParaRPr lang="en-AU" dirty="0"/>
        </a:p>
      </dgm:t>
    </dgm:pt>
    <dgm:pt modelId="{068AE4BB-3CA9-48C7-BB27-D074E23E98C5}" type="parTrans" cxnId="{42FC97FB-066C-48A2-9B08-CA36BA1F5FCC}">
      <dgm:prSet/>
      <dgm:spPr/>
      <dgm:t>
        <a:bodyPr/>
        <a:lstStyle/>
        <a:p>
          <a:endParaRPr lang="en-AU"/>
        </a:p>
      </dgm:t>
    </dgm:pt>
    <dgm:pt modelId="{8C5E0CA8-AF61-47EE-868D-10AC11AD9A42}" type="sibTrans" cxnId="{42FC97FB-066C-48A2-9B08-CA36BA1F5FCC}">
      <dgm:prSet/>
      <dgm:spPr/>
      <dgm:t>
        <a:bodyPr/>
        <a:lstStyle/>
        <a:p>
          <a:endParaRPr lang="en-AU"/>
        </a:p>
      </dgm:t>
    </dgm:pt>
    <dgm:pt modelId="{1E6FF95C-7BD7-4440-AA68-B39873D5C9CF}">
      <dgm:prSet phldrT="[Text]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AU" dirty="0" smtClean="0"/>
            <a:t>Grounds</a:t>
          </a:r>
          <a:endParaRPr lang="en-AU" dirty="0"/>
        </a:p>
      </dgm:t>
    </dgm:pt>
    <dgm:pt modelId="{97B3B7FB-F2FA-471B-A369-D03FF67A963A}" type="parTrans" cxnId="{2D7D5F03-674D-47AB-84B2-A13C3A12DA05}">
      <dgm:prSet/>
      <dgm:spPr/>
      <dgm:t>
        <a:bodyPr/>
        <a:lstStyle/>
        <a:p>
          <a:endParaRPr lang="en-AU"/>
        </a:p>
      </dgm:t>
    </dgm:pt>
    <dgm:pt modelId="{88D60C73-0BF0-4097-95B6-E1BCC70D17AD}" type="sibTrans" cxnId="{2D7D5F03-674D-47AB-84B2-A13C3A12DA05}">
      <dgm:prSet/>
      <dgm:spPr/>
      <dgm:t>
        <a:bodyPr/>
        <a:lstStyle/>
        <a:p>
          <a:endParaRPr lang="en-AU"/>
        </a:p>
      </dgm:t>
    </dgm:pt>
    <dgm:pt modelId="{7803FA20-A1ED-4A09-8C05-F2A3DB424F26}">
      <dgm:prSet phldrT="[Text]"/>
      <dgm:spPr>
        <a:solidFill>
          <a:schemeClr val="accent1">
            <a:lumMod val="75000"/>
            <a:alpha val="60000"/>
          </a:schemeClr>
        </a:solidFill>
      </dgm:spPr>
      <dgm:t>
        <a:bodyPr/>
        <a:lstStyle/>
        <a:p>
          <a:r>
            <a:rPr lang="en-AU" dirty="0" smtClean="0">
              <a:solidFill>
                <a:schemeClr val="bg1"/>
              </a:solidFill>
            </a:rPr>
            <a:t>Standing</a:t>
          </a:r>
          <a:endParaRPr lang="en-AU" dirty="0">
            <a:solidFill>
              <a:schemeClr val="bg1"/>
            </a:solidFill>
          </a:endParaRPr>
        </a:p>
      </dgm:t>
    </dgm:pt>
    <dgm:pt modelId="{4F293601-59BA-448B-AFA5-5F13D303E372}" type="parTrans" cxnId="{326948C4-7414-4743-AB0D-DE75CB0816EF}">
      <dgm:prSet/>
      <dgm:spPr/>
      <dgm:t>
        <a:bodyPr/>
        <a:lstStyle/>
        <a:p>
          <a:endParaRPr lang="en-AU"/>
        </a:p>
      </dgm:t>
    </dgm:pt>
    <dgm:pt modelId="{A88AA5E2-0232-461D-B227-37FCD2460707}" type="sibTrans" cxnId="{326948C4-7414-4743-AB0D-DE75CB0816EF}">
      <dgm:prSet/>
      <dgm:spPr/>
      <dgm:t>
        <a:bodyPr/>
        <a:lstStyle/>
        <a:p>
          <a:endParaRPr lang="en-AU"/>
        </a:p>
      </dgm:t>
    </dgm:pt>
    <dgm:pt modelId="{40027D2B-C29F-2648-BDAD-00E02A6260CD}">
      <dgm:prSet/>
      <dgm:spPr/>
      <dgm:t>
        <a:bodyPr/>
        <a:lstStyle/>
        <a:p>
          <a:r>
            <a:rPr lang="en-US" dirty="0" smtClean="0"/>
            <a:t>Remedies</a:t>
          </a:r>
          <a:endParaRPr lang="en-US" dirty="0"/>
        </a:p>
      </dgm:t>
    </dgm:pt>
    <dgm:pt modelId="{B2C137F6-8654-2D4D-B107-034A4BA9132E}" type="parTrans" cxnId="{EC34F9E3-A346-174D-83FE-89254AFFB4F9}">
      <dgm:prSet/>
      <dgm:spPr/>
      <dgm:t>
        <a:bodyPr/>
        <a:lstStyle/>
        <a:p>
          <a:endParaRPr lang="en-US"/>
        </a:p>
      </dgm:t>
    </dgm:pt>
    <dgm:pt modelId="{13394302-8DF9-4045-8FA9-636003DE657E}" type="sibTrans" cxnId="{EC34F9E3-A346-174D-83FE-89254AFFB4F9}">
      <dgm:prSet/>
      <dgm:spPr/>
      <dgm:t>
        <a:bodyPr/>
        <a:lstStyle/>
        <a:p>
          <a:endParaRPr lang="en-US"/>
        </a:p>
      </dgm:t>
    </dgm:pt>
    <dgm:pt modelId="{297A0DA3-B64B-4CCF-8E47-43E2BBB0E591}" type="pres">
      <dgm:prSet presAssocID="{63C2174B-FCD2-42BF-AA7F-BA4C40BB0E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7428CF4A-F639-4F81-866C-6E0DBE3FCBC4}" type="pres">
      <dgm:prSet presAssocID="{10993C61-2E28-49B4-922B-F3C3A256AADA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8D28215-0D25-472A-BDB5-611D80F7584B}" type="pres">
      <dgm:prSet presAssocID="{8C5E0CA8-AF61-47EE-868D-10AC11AD9A42}" presName="space" presStyleCnt="0"/>
      <dgm:spPr/>
      <dgm:t>
        <a:bodyPr/>
        <a:lstStyle/>
        <a:p>
          <a:endParaRPr lang="en-AU"/>
        </a:p>
      </dgm:t>
    </dgm:pt>
    <dgm:pt modelId="{CEC795AB-7274-46D5-B52F-A66C33CBA6C1}" type="pres">
      <dgm:prSet presAssocID="{1E6FF95C-7BD7-4440-AA68-B39873D5C9CF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6E27BB1-6BDF-4750-9845-68C90081F80D}" type="pres">
      <dgm:prSet presAssocID="{88D60C73-0BF0-4097-95B6-E1BCC70D17AD}" presName="space" presStyleCnt="0"/>
      <dgm:spPr/>
      <dgm:t>
        <a:bodyPr/>
        <a:lstStyle/>
        <a:p>
          <a:endParaRPr lang="en-AU"/>
        </a:p>
      </dgm:t>
    </dgm:pt>
    <dgm:pt modelId="{CE06214C-364F-4CF7-9951-F56CF13927F1}" type="pres">
      <dgm:prSet presAssocID="{7803FA20-A1ED-4A09-8C05-F2A3DB424F26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DBF980C-0DAF-B447-A636-AB1BE78849C2}" type="pres">
      <dgm:prSet presAssocID="{A88AA5E2-0232-461D-B227-37FCD2460707}" presName="space" presStyleCnt="0"/>
      <dgm:spPr/>
    </dgm:pt>
    <dgm:pt modelId="{8B9817C3-998E-C841-9CB4-4311090C4BDF}" type="pres">
      <dgm:prSet presAssocID="{40027D2B-C29F-2648-BDAD-00E02A6260CD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A15E36-409F-40D3-8E69-29520EF2D98A}" type="presOf" srcId="{7803FA20-A1ED-4A09-8C05-F2A3DB424F26}" destId="{CE06214C-364F-4CF7-9951-F56CF13927F1}" srcOrd="0" destOrd="0" presId="urn:microsoft.com/office/officeart/2005/8/layout/venn3"/>
    <dgm:cxn modelId="{23D77ED7-30AA-4593-8346-2773B1C6B4F0}" type="presOf" srcId="{10993C61-2E28-49B4-922B-F3C3A256AADA}" destId="{7428CF4A-F639-4F81-866C-6E0DBE3FCBC4}" srcOrd="0" destOrd="0" presId="urn:microsoft.com/office/officeart/2005/8/layout/venn3"/>
    <dgm:cxn modelId="{E84E72DD-0D98-46F4-B3F3-B9BC8737A3C1}" type="presOf" srcId="{1E6FF95C-7BD7-4440-AA68-B39873D5C9CF}" destId="{CEC795AB-7274-46D5-B52F-A66C33CBA6C1}" srcOrd="0" destOrd="0" presId="urn:microsoft.com/office/officeart/2005/8/layout/venn3"/>
    <dgm:cxn modelId="{326948C4-7414-4743-AB0D-DE75CB0816EF}" srcId="{63C2174B-FCD2-42BF-AA7F-BA4C40BB0E0C}" destId="{7803FA20-A1ED-4A09-8C05-F2A3DB424F26}" srcOrd="2" destOrd="0" parTransId="{4F293601-59BA-448B-AFA5-5F13D303E372}" sibTransId="{A88AA5E2-0232-461D-B227-37FCD2460707}"/>
    <dgm:cxn modelId="{42FC97FB-066C-48A2-9B08-CA36BA1F5FCC}" srcId="{63C2174B-FCD2-42BF-AA7F-BA4C40BB0E0C}" destId="{10993C61-2E28-49B4-922B-F3C3A256AADA}" srcOrd="0" destOrd="0" parTransId="{068AE4BB-3CA9-48C7-BB27-D074E23E98C5}" sibTransId="{8C5E0CA8-AF61-47EE-868D-10AC11AD9A42}"/>
    <dgm:cxn modelId="{EC34F9E3-A346-174D-83FE-89254AFFB4F9}" srcId="{63C2174B-FCD2-42BF-AA7F-BA4C40BB0E0C}" destId="{40027D2B-C29F-2648-BDAD-00E02A6260CD}" srcOrd="3" destOrd="0" parTransId="{B2C137F6-8654-2D4D-B107-034A4BA9132E}" sibTransId="{13394302-8DF9-4045-8FA9-636003DE657E}"/>
    <dgm:cxn modelId="{2D7D5F03-674D-47AB-84B2-A13C3A12DA05}" srcId="{63C2174B-FCD2-42BF-AA7F-BA4C40BB0E0C}" destId="{1E6FF95C-7BD7-4440-AA68-B39873D5C9CF}" srcOrd="1" destOrd="0" parTransId="{97B3B7FB-F2FA-471B-A369-D03FF67A963A}" sibTransId="{88D60C73-0BF0-4097-95B6-E1BCC70D17AD}"/>
    <dgm:cxn modelId="{D20E2456-7C81-AE44-9547-5EC5D4CC0C0A}" type="presOf" srcId="{40027D2B-C29F-2648-BDAD-00E02A6260CD}" destId="{8B9817C3-998E-C841-9CB4-4311090C4BDF}" srcOrd="0" destOrd="0" presId="urn:microsoft.com/office/officeart/2005/8/layout/venn3"/>
    <dgm:cxn modelId="{D7C33172-744B-4250-A35F-2711158A44A5}" type="presOf" srcId="{63C2174B-FCD2-42BF-AA7F-BA4C40BB0E0C}" destId="{297A0DA3-B64B-4CCF-8E47-43E2BBB0E591}" srcOrd="0" destOrd="0" presId="urn:microsoft.com/office/officeart/2005/8/layout/venn3"/>
    <dgm:cxn modelId="{BAB57045-443C-4746-AA9F-0471D5F5E44C}" type="presParOf" srcId="{297A0DA3-B64B-4CCF-8E47-43E2BBB0E591}" destId="{7428CF4A-F639-4F81-866C-6E0DBE3FCBC4}" srcOrd="0" destOrd="0" presId="urn:microsoft.com/office/officeart/2005/8/layout/venn3"/>
    <dgm:cxn modelId="{62F5BCDE-A3B7-44A1-A749-167CDD4DCCAE}" type="presParOf" srcId="{297A0DA3-B64B-4CCF-8E47-43E2BBB0E591}" destId="{98D28215-0D25-472A-BDB5-611D80F7584B}" srcOrd="1" destOrd="0" presId="urn:microsoft.com/office/officeart/2005/8/layout/venn3"/>
    <dgm:cxn modelId="{AD50BC26-9B91-4082-8A48-C280A7B56FFD}" type="presParOf" srcId="{297A0DA3-B64B-4CCF-8E47-43E2BBB0E591}" destId="{CEC795AB-7274-46D5-B52F-A66C33CBA6C1}" srcOrd="2" destOrd="0" presId="urn:microsoft.com/office/officeart/2005/8/layout/venn3"/>
    <dgm:cxn modelId="{21B58F94-484E-4F75-B2EC-EC0A66AAF611}" type="presParOf" srcId="{297A0DA3-B64B-4CCF-8E47-43E2BBB0E591}" destId="{E6E27BB1-6BDF-4750-9845-68C90081F80D}" srcOrd="3" destOrd="0" presId="urn:microsoft.com/office/officeart/2005/8/layout/venn3"/>
    <dgm:cxn modelId="{E173FC4B-CAB4-4A28-BFD6-454B57307754}" type="presParOf" srcId="{297A0DA3-B64B-4CCF-8E47-43E2BBB0E591}" destId="{CE06214C-364F-4CF7-9951-F56CF13927F1}" srcOrd="4" destOrd="0" presId="urn:microsoft.com/office/officeart/2005/8/layout/venn3"/>
    <dgm:cxn modelId="{486E8B8A-F6DC-ED4E-89A0-A7D89F2CF972}" type="presParOf" srcId="{297A0DA3-B64B-4CCF-8E47-43E2BBB0E591}" destId="{3DBF980C-0DAF-B447-A636-AB1BE78849C2}" srcOrd="5" destOrd="0" presId="urn:microsoft.com/office/officeart/2005/8/layout/venn3"/>
    <dgm:cxn modelId="{3C4C5F57-50D8-4D45-9A46-9C67EB13A27F}" type="presParOf" srcId="{297A0DA3-B64B-4CCF-8E47-43E2BBB0E591}" destId="{8B9817C3-998E-C841-9CB4-4311090C4BDF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28CF4A-F639-4F81-866C-6E0DBE3FCBC4}">
      <dsp:nvSpPr>
        <dsp:cNvPr id="0" name=""/>
        <dsp:cNvSpPr/>
      </dsp:nvSpPr>
      <dsp:spPr>
        <a:xfrm>
          <a:off x="2678" y="1212366"/>
          <a:ext cx="2687835" cy="2687835"/>
        </a:xfrm>
        <a:prstGeom prst="ellipse">
          <a:avLst/>
        </a:prstGeom>
        <a:solidFill>
          <a:schemeClr val="accent1">
            <a:lumMod val="20000"/>
            <a:lumOff val="8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7921" tIns="35560" rIns="147921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kern="1200" dirty="0" smtClean="0"/>
            <a:t>Scope of Decisions</a:t>
          </a:r>
          <a:endParaRPr lang="en-AU" sz="2800" kern="1200" dirty="0"/>
        </a:p>
      </dsp:txBody>
      <dsp:txXfrm>
        <a:off x="396302" y="1605990"/>
        <a:ext cx="1900587" cy="1900587"/>
      </dsp:txXfrm>
    </dsp:sp>
    <dsp:sp modelId="{CEC795AB-7274-46D5-B52F-A66C33CBA6C1}">
      <dsp:nvSpPr>
        <dsp:cNvPr id="0" name=""/>
        <dsp:cNvSpPr/>
      </dsp:nvSpPr>
      <dsp:spPr>
        <a:xfrm>
          <a:off x="2152947" y="1212366"/>
          <a:ext cx="2687835" cy="2687835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7921" tIns="35560" rIns="147921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kern="1200" dirty="0" smtClean="0"/>
            <a:t>Grounds</a:t>
          </a:r>
          <a:endParaRPr lang="en-AU" sz="2800" kern="1200" dirty="0"/>
        </a:p>
      </dsp:txBody>
      <dsp:txXfrm>
        <a:off x="2546571" y="1605990"/>
        <a:ext cx="1900587" cy="1900587"/>
      </dsp:txXfrm>
    </dsp:sp>
    <dsp:sp modelId="{CE06214C-364F-4CF7-9951-F56CF13927F1}">
      <dsp:nvSpPr>
        <dsp:cNvPr id="0" name=""/>
        <dsp:cNvSpPr/>
      </dsp:nvSpPr>
      <dsp:spPr>
        <a:xfrm>
          <a:off x="4303216" y="1212366"/>
          <a:ext cx="2687835" cy="2687835"/>
        </a:xfrm>
        <a:prstGeom prst="ellipse">
          <a:avLst/>
        </a:prstGeom>
        <a:solidFill>
          <a:schemeClr val="accent1">
            <a:lumMod val="75000"/>
            <a:alpha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7921" tIns="35560" rIns="147921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kern="1200" dirty="0" smtClean="0">
              <a:solidFill>
                <a:schemeClr val="bg1"/>
              </a:solidFill>
            </a:rPr>
            <a:t>Standing</a:t>
          </a:r>
          <a:endParaRPr lang="en-AU" sz="2800" kern="1200" dirty="0">
            <a:solidFill>
              <a:schemeClr val="bg1"/>
            </a:solidFill>
          </a:endParaRPr>
        </a:p>
      </dsp:txBody>
      <dsp:txXfrm>
        <a:off x="4696840" y="1605990"/>
        <a:ext cx="1900587" cy="1900587"/>
      </dsp:txXfrm>
    </dsp:sp>
    <dsp:sp modelId="{8B9817C3-998E-C841-9CB4-4311090C4BDF}">
      <dsp:nvSpPr>
        <dsp:cNvPr id="0" name=""/>
        <dsp:cNvSpPr/>
      </dsp:nvSpPr>
      <dsp:spPr>
        <a:xfrm>
          <a:off x="6453485" y="1212366"/>
          <a:ext cx="2687835" cy="26878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7921" tIns="35560" rIns="147921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Remedies</a:t>
          </a:r>
          <a:endParaRPr lang="en-US" sz="2800" kern="1200" dirty="0"/>
        </a:p>
      </dsp:txBody>
      <dsp:txXfrm>
        <a:off x="6847109" y="1605990"/>
        <a:ext cx="1900587" cy="1900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FF71A-5489-4EA7-BBF1-E5E3C68B48BA}" type="datetimeFigureOut">
              <a:rPr lang="en-AU" smtClean="0"/>
              <a:pPr/>
              <a:t>1/08/18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0A0BE-BADB-406B-831E-38B6FB77CD9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1461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2423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409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409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409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409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409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409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0A0BE-BADB-406B-831E-38B6FB77CD98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409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0" y="1039901"/>
            <a:ext cx="9144000" cy="5824800"/>
          </a:xfrm>
          <a:solidFill>
            <a:schemeClr val="bg1">
              <a:lumMod val="75000"/>
            </a:schemeClr>
          </a:solidFill>
        </p:spPr>
        <p:txBody>
          <a:bodyPr anchor="ctr" anchorCtr="0"/>
          <a:lstStyle>
            <a:lvl1pPr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8" y="1342800"/>
            <a:ext cx="4716000" cy="1656000"/>
          </a:xfrm>
          <a:solidFill>
            <a:srgbClr val="00ABBE">
              <a:alpha val="89804"/>
            </a:srgbClr>
          </a:solidFill>
          <a:ln>
            <a:noFill/>
          </a:ln>
        </p:spPr>
        <p:txBody>
          <a:bodyPr tIns="0" bIns="252000">
            <a:normAutofit/>
          </a:bodyPr>
          <a:lstStyle>
            <a:lvl1pPr marL="444500" indent="0" algn="l">
              <a:defRPr sz="34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636" y="2710800"/>
            <a:ext cx="4212000" cy="288000"/>
          </a:xfrm>
          <a:solidFill>
            <a:srgbClr val="000000">
              <a:alpha val="65098"/>
            </a:srgbClr>
          </a:solidFill>
          <a:ln>
            <a:noFill/>
          </a:ln>
        </p:spPr>
        <p:txBody>
          <a:bodyPr tIns="0" bIns="0" anchor="ctr" anchorCtr="0">
            <a:normAutofit/>
          </a:bodyPr>
          <a:lstStyle>
            <a:lvl1pPr marL="104775" indent="0" algn="l">
              <a:buNone/>
              <a:defRPr sz="850" b="1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0" y="1036970"/>
            <a:ext cx="9144000" cy="306000"/>
          </a:xfrm>
          <a:solidFill>
            <a:srgbClr val="00ABBE">
              <a:alpha val="89804"/>
            </a:srgb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marL="47625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Tx/>
              <a:buFont typeface="Arial" pitchFamily="34" charset="0"/>
              <a:buNone/>
              <a:tabLst/>
              <a:defRPr lang="en-US" sz="850" b="1" kern="1200" cap="all" baseline="0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  <a:lvl2pPr marL="476250" indent="0" algn="l" defTabSz="914400" rtl="0" eaLnBrk="1" latinLnBrk="0" hangingPunct="1">
              <a:spcBef>
                <a:spcPts val="0"/>
              </a:spcBef>
              <a:buClr>
                <a:srgbClr val="1A1A1A"/>
              </a:buClr>
              <a:buFont typeface="Arial" pitchFamily="34" charset="0"/>
              <a:buNone/>
              <a:defRPr lang="en-US" sz="1000" b="0" kern="1200" cap="all" baseline="0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2pPr>
            <a:lvl3pPr marL="476250" indent="0" algn="l" defTabSz="914400" rtl="0" eaLnBrk="1" latinLnBrk="0" hangingPunct="1">
              <a:spcBef>
                <a:spcPts val="0"/>
              </a:spcBef>
              <a:buClr>
                <a:srgbClr val="1A1A1A"/>
              </a:buClr>
              <a:buFont typeface="Arial" pitchFamily="34" charset="0"/>
              <a:buNone/>
              <a:defRPr lang="en-US" sz="1000" b="0" kern="1200" cap="all" baseline="0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3pPr>
            <a:lvl4pPr marL="476250" indent="0" algn="l" defTabSz="914400" rtl="0" eaLnBrk="1" latinLnBrk="0" hangingPunct="1">
              <a:spcBef>
                <a:spcPts val="0"/>
              </a:spcBef>
              <a:buClr>
                <a:srgbClr val="1A1A1A"/>
              </a:buClr>
              <a:buFont typeface="Arial" pitchFamily="34" charset="0"/>
              <a:buNone/>
              <a:defRPr lang="en-US" sz="1000" b="0" kern="1200" cap="all" baseline="0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4pPr>
            <a:lvl5pPr marL="476250" indent="0" algn="l" defTabSz="914400" rtl="0" eaLnBrk="1" latinLnBrk="0" hangingPunct="1">
              <a:spcBef>
                <a:spcPts val="0"/>
              </a:spcBef>
              <a:buClr>
                <a:srgbClr val="1A1A1A"/>
              </a:buClr>
              <a:buFont typeface="Arial" pitchFamily="34" charset="0"/>
              <a:buNone/>
              <a:defRPr lang="en-AU" sz="1000" b="0" kern="1200" cap="all" baseline="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5pPr>
          </a:lstStyle>
          <a:p>
            <a:pPr marL="476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850" b="1" i="0" u="none" strike="noStrike" kern="1200" cap="all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Click to edit Master text styles</a:t>
            </a:r>
          </a:p>
        </p:txBody>
      </p:sp>
      <p:pic>
        <p:nvPicPr>
          <p:cNvPr id="10" name="Picture 9" descr="Blackstripandlogo.emf"/>
          <p:cNvPicPr>
            <a:picLocks noChangeAspect="1"/>
          </p:cNvPicPr>
          <p:nvPr userDrawn="1"/>
        </p:nvPicPr>
        <p:blipFill>
          <a:blip r:embed="rId2" cstate="print"/>
          <a:srcRect r="-388"/>
          <a:stretch>
            <a:fillRect/>
          </a:stretch>
        </p:blipFill>
        <p:spPr>
          <a:xfrm>
            <a:off x="-40704" y="112438"/>
            <a:ext cx="9288000" cy="10306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ck Banne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64A8-3BD0-48C1-B1FE-D03E1A8FCCB3}" type="datetime1">
              <a:rPr lang="en-US" smtClean="0"/>
              <a:pPr/>
              <a:t>1/08/18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1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444500" indent="0" algn="l" defTabSz="914400" rtl="0" eaLnBrk="1" latinLnBrk="0" hangingPunct="1">
              <a:spcBef>
                <a:spcPct val="0"/>
              </a:spcBef>
              <a:buNone/>
            </a:pPr>
            <a:endParaRPr lang="en-AU" sz="3400" b="1" kern="1200" dirty="0" smtClean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1290" y="6525344"/>
            <a:ext cx="432047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 smtClean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  <p:pic>
        <p:nvPicPr>
          <p:cNvPr id="13" name="Picture 12" descr="Blackstripandlogo.emf"/>
          <p:cNvPicPr>
            <a:picLocks noChangeAspect="1"/>
          </p:cNvPicPr>
          <p:nvPr userDrawn="1"/>
        </p:nvPicPr>
        <p:blipFill>
          <a:blip r:embed="rId2" cstate="print"/>
          <a:srcRect r="-388"/>
          <a:stretch>
            <a:fillRect/>
          </a:stretch>
        </p:blipFill>
        <p:spPr>
          <a:xfrm>
            <a:off x="-40704" y="112438"/>
            <a:ext cx="9288000" cy="10306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Strip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473825"/>
            <a:ext cx="864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fld id="{3B78F1AB-DD00-4F02-AB2D-711C44E944B1}" type="datetime1">
              <a:rPr lang="en-US" smtClean="0"/>
              <a:pPr/>
              <a:t>1/08/18</a:t>
            </a:fld>
            <a:endParaRPr lang="en-A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473825"/>
            <a:ext cx="1944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AU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1290" y="6525344"/>
            <a:ext cx="432047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 smtClean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2006"/>
            <a:ext cx="4040188" cy="372415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2006"/>
            <a:ext cx="4041775" cy="372415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9D61-88E2-4205-AD39-D922A98A8876}" type="datetime1">
              <a:rPr lang="en-US" smtClean="0"/>
              <a:pPr/>
              <a:t>1/08/18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290" y="6525344"/>
            <a:ext cx="432047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 smtClean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46C5-5B2F-48F4-B52B-551F3C81360C}" type="datetime1">
              <a:rPr lang="en-US" smtClean="0"/>
              <a:pPr/>
              <a:t>1/08/18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1290" y="6525344"/>
            <a:ext cx="432047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 smtClean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969" y="6544394"/>
            <a:ext cx="9162000" cy="324000"/>
          </a:xfrm>
          <a:prstGeom prst="rect">
            <a:avLst/>
          </a:prstGeom>
          <a:solidFill>
            <a:srgbClr val="00A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4000" rtlCol="0" anchor="t" anchorCtr="0"/>
          <a:lstStyle/>
          <a:p>
            <a:pPr marL="6746875" indent="0" algn="l"/>
            <a:r>
              <a:rPr lang="en-US" sz="850" dirty="0" smtClean="0">
                <a:latin typeface="+mj-lt"/>
              </a:rPr>
              <a:t>The University of Western Australia</a:t>
            </a:r>
            <a:endParaRPr lang="en-AU" sz="850" dirty="0">
              <a:latin typeface="+mj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7675" y="1772816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675" y="2435746"/>
            <a:ext cx="8229600" cy="3801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473825"/>
            <a:ext cx="864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fld id="{C2173A00-F2F2-475A-A1F0-AA3B9898B11B}" type="datetime1">
              <a:rPr lang="en-US" smtClean="0"/>
              <a:pPr/>
              <a:t>1/08/18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75656" y="6473825"/>
            <a:ext cx="1944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AU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62000" cy="108000"/>
          </a:xfrm>
          <a:prstGeom prst="rect">
            <a:avLst/>
          </a:prstGeom>
          <a:solidFill>
            <a:srgbClr val="00A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4000" rtlCol="0" anchor="t" anchorCtr="0"/>
          <a:lstStyle/>
          <a:p>
            <a:pPr marL="6762750" indent="0" algn="l"/>
            <a:endParaRPr lang="en-AU" sz="850" dirty="0">
              <a:latin typeface="+mj-lt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1290" y="6525344"/>
            <a:ext cx="432047" cy="313606"/>
          </a:xfrm>
          <a:prstGeom prst="rect">
            <a:avLst/>
          </a:prstGeom>
        </p:spPr>
        <p:txBody>
          <a:bodyPr anchor="ctr" anchorCtr="0"/>
          <a:lstStyle>
            <a:lvl1pPr algn="r">
              <a:defRPr lang="en-AU" sz="850" kern="1200" smtClean="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en-AU" b="1" dirty="0" smtClean="0">
                <a:solidFill>
                  <a:schemeClr val="bg1"/>
                </a:solidFill>
                <a:sym typeface="Symbol"/>
              </a:rPr>
              <a:t> </a:t>
            </a:r>
            <a:fld id="{CEA3B86A-D8D9-41B4-AC9E-71B6F5E22BD6}" type="slidenum">
              <a:rPr lang="en-AU" smtClean="0">
                <a:cs typeface="Times New Roman" pitchFamily="18" charset="0"/>
              </a:rPr>
              <a:pPr algn="l"/>
              <a:t>‹#›</a:t>
            </a:fld>
            <a:endParaRPr lang="en-AU" dirty="0"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3" r:id="rId4"/>
    <p:sldLayoutId id="2147483655" r:id="rId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100" b="1" kern="1200">
          <a:solidFill>
            <a:srgbClr val="1A1A1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A1A1A"/>
        </a:buClr>
        <a:buFont typeface="Wingdings" pitchFamily="2" charset="2"/>
        <a:buChar char=""/>
        <a:defRPr sz="1800" kern="1200">
          <a:solidFill>
            <a:srgbClr val="1A1A1A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1A1A1A"/>
        </a:buClr>
        <a:buFont typeface="Arial" pitchFamily="34" charset="0"/>
        <a:buChar char="•"/>
        <a:defRPr sz="1800" kern="1200">
          <a:solidFill>
            <a:srgbClr val="1A1A1A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1A1A1A"/>
        </a:buClr>
        <a:buFont typeface="Arial" pitchFamily="34" charset="0"/>
        <a:buChar char="–"/>
        <a:defRPr sz="1200" kern="1200">
          <a:solidFill>
            <a:srgbClr val="1A1A1A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A1A1A"/>
        </a:buClr>
        <a:buFont typeface="Arial" pitchFamily="34" charset="0"/>
        <a:buChar char="–"/>
        <a:defRPr sz="1200" kern="1200">
          <a:solidFill>
            <a:srgbClr val="1A1A1A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an.murray@uwa.edu.au" TargetMode="Externa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" y="926609"/>
            <a:ext cx="9135947" cy="6090631"/>
          </a:xfr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-318" y="1342800"/>
            <a:ext cx="5868462" cy="1654152"/>
          </a:xfrm>
        </p:spPr>
        <p:txBody>
          <a:bodyPr>
            <a:normAutofit fontScale="90000"/>
          </a:bodyPr>
          <a:lstStyle/>
          <a:p>
            <a:pPr marL="252000"/>
            <a:r>
              <a:rPr lang="en-AU" dirty="0" smtClean="0"/>
              <a:t>Outsourcing to Charities: Service Recipients and Review of Charity Decisions</a:t>
            </a:r>
            <a:endParaRPr lang="en-AU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51520" y="2708920"/>
            <a:ext cx="4465116" cy="289880"/>
          </a:xfrm>
        </p:spPr>
        <p:txBody>
          <a:bodyPr/>
          <a:lstStyle/>
          <a:p>
            <a:r>
              <a:rPr lang="en-AU" dirty="0" smtClean="0"/>
              <a:t>Ian Murray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252000"/>
            <a:r>
              <a:rPr lang="en-AU" dirty="0" smtClean="0"/>
              <a:t>UWA Law SCHOOL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700" dirty="0" smtClean="0"/>
              <a:t>Outsourcing to Charities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640959" cy="4536504"/>
          </a:xfrm>
        </p:spPr>
        <p:txBody>
          <a:bodyPr>
            <a:normAutofit/>
          </a:bodyPr>
          <a:lstStyle/>
          <a:p>
            <a:r>
              <a:rPr lang="en-AU" sz="2400" dirty="0"/>
              <a:t>P</a:t>
            </a:r>
            <a:r>
              <a:rPr lang="en-AU" sz="2400" dirty="0" smtClean="0"/>
              <a:t>rovision of </a:t>
            </a:r>
            <a:r>
              <a:rPr lang="en-AU" sz="2400" dirty="0" err="1" smtClean="0"/>
              <a:t>govt</a:t>
            </a:r>
            <a:r>
              <a:rPr lang="en-AU" sz="2400" dirty="0" smtClean="0"/>
              <a:t> funded services to the public where those </a:t>
            </a:r>
            <a:r>
              <a:rPr lang="en-AU" sz="2400" dirty="0" err="1" smtClean="0"/>
              <a:t>govt</a:t>
            </a:r>
            <a:r>
              <a:rPr lang="en-AU" sz="2400" dirty="0" smtClean="0"/>
              <a:t> funded services are provided by a non-</a:t>
            </a:r>
            <a:r>
              <a:rPr lang="en-AU" sz="2400" dirty="0" err="1" smtClean="0"/>
              <a:t>govt</a:t>
            </a:r>
            <a:r>
              <a:rPr lang="en-AU" sz="2400" dirty="0" smtClean="0"/>
              <a:t> entity under some relationship with govt. </a:t>
            </a:r>
            <a:endParaRPr lang="en-AU" sz="2400" dirty="0" smtClean="0"/>
          </a:p>
          <a:p>
            <a:r>
              <a:rPr lang="en-AU" sz="2400" dirty="0" smtClean="0"/>
              <a:t>Current trend: increasing / 43% of total charity revenue</a:t>
            </a:r>
          </a:p>
          <a:p>
            <a:r>
              <a:rPr lang="en-AU" sz="2400" dirty="0" smtClean="0"/>
              <a:t>Can potential/current service recipients challenge decisions made by a charity delivering outsourced functions?</a:t>
            </a:r>
            <a:endParaRPr lang="en-AU" sz="2400" dirty="0" smtClean="0"/>
          </a:p>
          <a:p>
            <a:pPr lvl="1"/>
            <a:r>
              <a:rPr lang="en-AU" sz="2200" dirty="0" err="1" smtClean="0"/>
              <a:t>Eg</a:t>
            </a:r>
            <a:r>
              <a:rPr lang="en-AU" sz="2200" dirty="0" smtClean="0"/>
              <a:t> </a:t>
            </a:r>
            <a:r>
              <a:rPr lang="en-AU" sz="2200" dirty="0" smtClean="0"/>
              <a:t>housing provider represents to tenant that they have a ‘home for life’ – review of decision to shut home?</a:t>
            </a:r>
            <a:endParaRPr lang="en-AU" sz="2200" dirty="0" smtClean="0"/>
          </a:p>
          <a:p>
            <a:pPr lvl="1"/>
            <a:r>
              <a:rPr lang="en-AU" sz="2200" dirty="0" err="1" smtClean="0"/>
              <a:t>Eg</a:t>
            </a:r>
            <a:r>
              <a:rPr lang="en-AU" sz="2200" dirty="0" smtClean="0"/>
              <a:t> </a:t>
            </a:r>
            <a:r>
              <a:rPr lang="en-AU" sz="2200" dirty="0" smtClean="0"/>
              <a:t>can prospective students challenge a charity’s decision to close a local school?</a:t>
            </a:r>
          </a:p>
          <a:p>
            <a:pPr lvl="1"/>
            <a:r>
              <a:rPr lang="en-AU" sz="2200" dirty="0" err="1" smtClean="0"/>
              <a:t>Eg</a:t>
            </a:r>
            <a:r>
              <a:rPr lang="en-AU" sz="2200" dirty="0" smtClean="0"/>
              <a:t> decision to relocate tenants to different housing.</a:t>
            </a:r>
            <a:endParaRPr lang="en-AU" sz="2200" dirty="0" smtClean="0"/>
          </a:p>
          <a:p>
            <a:endParaRPr lang="en-AU" sz="2400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013771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800" dirty="0" smtClean="0"/>
              <a:t>Administrative Law </a:t>
            </a:r>
            <a:r>
              <a:rPr lang="en-AU" sz="2800" dirty="0" err="1" smtClean="0"/>
              <a:t>vs</a:t>
            </a:r>
            <a:r>
              <a:rPr lang="en-AU" sz="2800" dirty="0" smtClean="0"/>
              <a:t> Charity Law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132856"/>
            <a:ext cx="8229600" cy="3801566"/>
          </a:xfrm>
        </p:spPr>
        <p:txBody>
          <a:bodyPr/>
          <a:lstStyle/>
          <a:p>
            <a:pPr marL="0" indent="0">
              <a:buNone/>
            </a:pPr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367118"/>
              </p:ext>
            </p:extLst>
          </p:nvPr>
        </p:nvGraphicFramePr>
        <p:xfrm>
          <a:off x="-51492" y="1579388"/>
          <a:ext cx="9144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16403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n-211505_128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158" y="2203"/>
            <a:ext cx="3915841" cy="22026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700" dirty="0" smtClean="0"/>
              <a:t>Scope of Decisions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08512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Admin Law:</a:t>
            </a:r>
          </a:p>
          <a:p>
            <a:pPr lvl="1"/>
            <a:r>
              <a:rPr lang="en-US" sz="2700" dirty="0" smtClean="0"/>
              <a:t>ADJR need for a decision of an administrative character under an enactment</a:t>
            </a:r>
          </a:p>
          <a:p>
            <a:pPr lvl="2"/>
            <a:r>
              <a:rPr lang="en-US" sz="2400" i="1" dirty="0" smtClean="0"/>
              <a:t>NEAT </a:t>
            </a:r>
            <a:r>
              <a:rPr lang="en-US" sz="2400" dirty="0" smtClean="0"/>
              <a:t>suggests </a:t>
            </a:r>
            <a:r>
              <a:rPr lang="en-US" sz="2400" dirty="0"/>
              <a:t>n</a:t>
            </a:r>
            <a:r>
              <a:rPr lang="en-US" sz="2400" dirty="0" smtClean="0"/>
              <a:t>ot where services outsourced by grant/contract</a:t>
            </a:r>
            <a:endParaRPr lang="en-US" sz="2400" i="1" dirty="0" smtClean="0"/>
          </a:p>
          <a:p>
            <a:pPr lvl="2"/>
            <a:r>
              <a:rPr lang="en-US" sz="2400" dirty="0" smtClean="0"/>
              <a:t>Even where entity created by legislation, difficult: </a:t>
            </a:r>
            <a:r>
              <a:rPr lang="en-US" sz="2400" i="1" dirty="0" smtClean="0"/>
              <a:t>Griffith University v Tang</a:t>
            </a:r>
          </a:p>
          <a:p>
            <a:pPr lvl="1"/>
            <a:r>
              <a:rPr lang="en-US" sz="2700" i="1" dirty="0" smtClean="0"/>
              <a:t>Constitution </a:t>
            </a:r>
            <a:r>
              <a:rPr lang="en-US" sz="2700" dirty="0" smtClean="0"/>
              <a:t>s75(v)</a:t>
            </a:r>
            <a:r>
              <a:rPr lang="en-US" sz="2700" i="1" dirty="0" smtClean="0"/>
              <a:t> and Judiciary Act 1903 </a:t>
            </a:r>
            <a:r>
              <a:rPr lang="en-US" sz="2700" dirty="0" smtClean="0"/>
              <a:t>s39B(1)</a:t>
            </a:r>
            <a:r>
              <a:rPr lang="en-US" sz="2700" i="1" dirty="0" smtClean="0"/>
              <a:t> </a:t>
            </a:r>
            <a:r>
              <a:rPr lang="en-US" sz="2700" dirty="0" smtClean="0"/>
              <a:t>need for an ‘officer of the </a:t>
            </a:r>
            <a:r>
              <a:rPr lang="en-US" sz="2700" dirty="0" err="1" smtClean="0"/>
              <a:t>Cth</a:t>
            </a:r>
            <a:r>
              <a:rPr lang="en-US" sz="2700" dirty="0" smtClean="0"/>
              <a:t>’</a:t>
            </a:r>
          </a:p>
          <a:p>
            <a:pPr lvl="1"/>
            <a:r>
              <a:rPr lang="en-US" sz="2700" dirty="0" smtClean="0"/>
              <a:t>State/Territory Supreme Court inherent jurisdiction has no ‘officer’ requirement, but acceptance of </a:t>
            </a:r>
            <a:r>
              <a:rPr lang="en-US" sz="2700" i="1" dirty="0" err="1" smtClean="0"/>
              <a:t>Datafin</a:t>
            </a:r>
            <a:r>
              <a:rPr lang="en-US" sz="2700" i="1" dirty="0" smtClean="0"/>
              <a:t> </a:t>
            </a:r>
            <a:r>
              <a:rPr lang="en-US" sz="2700" dirty="0" smtClean="0"/>
              <a:t>public functions principle is patchy</a:t>
            </a:r>
          </a:p>
          <a:p>
            <a:r>
              <a:rPr lang="en-US" sz="3200" dirty="0" smtClean="0"/>
              <a:t>Charity Law:</a:t>
            </a:r>
          </a:p>
          <a:p>
            <a:pPr lvl="1"/>
            <a:r>
              <a:rPr lang="en-US" sz="2700" dirty="0" smtClean="0"/>
              <a:t>Decisions made in breach of duties by charity controllers and their delegates</a:t>
            </a:r>
            <a:endParaRPr lang="en-US" sz="27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257850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700" dirty="0" smtClean="0"/>
              <a:t>Grounds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08512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Admin Law:</a:t>
            </a:r>
          </a:p>
          <a:p>
            <a:pPr lvl="1"/>
            <a:r>
              <a:rPr lang="en-US" sz="2400" dirty="0" smtClean="0"/>
              <a:t>Procedural: rule against bias; fair hearing rule </a:t>
            </a:r>
          </a:p>
          <a:p>
            <a:pPr lvl="1"/>
            <a:r>
              <a:rPr lang="en-US" sz="2400" dirty="0" smtClean="0"/>
              <a:t>Reasoning process: irrelevant considerations, improper purpose </a:t>
            </a:r>
            <a:r>
              <a:rPr lang="en-US" sz="2400" dirty="0" err="1" smtClean="0"/>
              <a:t>etc</a:t>
            </a:r>
            <a:endParaRPr lang="en-US" sz="2400" dirty="0" smtClean="0"/>
          </a:p>
          <a:p>
            <a:pPr lvl="1"/>
            <a:r>
              <a:rPr lang="en-US" sz="2400" dirty="0" smtClean="0"/>
              <a:t>Decisional: error of law, </a:t>
            </a:r>
            <a:r>
              <a:rPr lang="en-US" sz="2400" i="1" dirty="0" err="1" smtClean="0"/>
              <a:t>Wednesbury</a:t>
            </a:r>
            <a:r>
              <a:rPr lang="en-US" sz="2400" i="1" dirty="0" smtClean="0"/>
              <a:t> </a:t>
            </a:r>
            <a:r>
              <a:rPr lang="en-US" sz="2400" dirty="0" smtClean="0"/>
              <a:t>unreasonableness</a:t>
            </a:r>
          </a:p>
          <a:p>
            <a:pPr lvl="1"/>
            <a:endParaRPr lang="en-US" sz="1300" dirty="0" smtClean="0"/>
          </a:p>
          <a:p>
            <a:r>
              <a:rPr lang="en-US" sz="3000" dirty="0" smtClean="0"/>
              <a:t>Charity Law:</a:t>
            </a:r>
          </a:p>
          <a:p>
            <a:pPr lvl="1"/>
            <a:r>
              <a:rPr lang="en-US" sz="2400" dirty="0" smtClean="0"/>
              <a:t>Duties that apply to the exercise of powers require controllers/some delegates to exercise powers in good faith, for a proper purpose and to act upon genuine consideration</a:t>
            </a:r>
          </a:p>
          <a:p>
            <a:pPr lvl="1"/>
            <a:r>
              <a:rPr lang="en-US" sz="2400" dirty="0" smtClean="0"/>
              <a:t>Must ascertain and follow the terms of the constitution/trust and must not act </a:t>
            </a:r>
            <a:r>
              <a:rPr lang="en-US" sz="2400" dirty="0" smtClean="0"/>
              <a:t>irrationally or capriciously</a:t>
            </a:r>
          </a:p>
          <a:p>
            <a:pPr lvl="1"/>
            <a:r>
              <a:rPr lang="en-US" sz="2400" dirty="0" smtClean="0"/>
              <a:t>Duties of loyalty include no conflict, no </a:t>
            </a:r>
            <a:r>
              <a:rPr lang="en-US" sz="2400" dirty="0" err="1" smtClean="0"/>
              <a:t>unauthorised</a:t>
            </a:r>
            <a:r>
              <a:rPr lang="en-US" sz="2400" dirty="0" smtClean="0"/>
              <a:t> profit rules, with slight statutory augmentation</a:t>
            </a:r>
            <a:endParaRPr lang="en-US" sz="3200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3900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700" dirty="0" smtClean="0"/>
              <a:t>Standing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08512"/>
          </a:xfrm>
        </p:spPr>
        <p:txBody>
          <a:bodyPr>
            <a:normAutofit fontScale="92500" lnSpcReduction="10000"/>
          </a:bodyPr>
          <a:lstStyle/>
          <a:p>
            <a:r>
              <a:rPr lang="en-US" sz="3100" dirty="0" smtClean="0"/>
              <a:t>Admin Law:</a:t>
            </a:r>
          </a:p>
          <a:p>
            <a:pPr lvl="1"/>
            <a:r>
              <a:rPr lang="en-US" sz="2600" dirty="0"/>
              <a:t>A-G has </a:t>
            </a:r>
            <a:r>
              <a:rPr lang="en-US" sz="2600" dirty="0" smtClean="0"/>
              <a:t>standing</a:t>
            </a:r>
          </a:p>
          <a:p>
            <a:pPr lvl="1"/>
            <a:r>
              <a:rPr lang="en-US" sz="2600" dirty="0" smtClean="0"/>
              <a:t>Person must have a ‘special interest’ and not a mere emotional or intellectual connection</a:t>
            </a:r>
          </a:p>
          <a:p>
            <a:r>
              <a:rPr lang="en-US" sz="3100" dirty="0" smtClean="0"/>
              <a:t>Charity Law:</a:t>
            </a:r>
          </a:p>
          <a:p>
            <a:pPr lvl="1"/>
            <a:r>
              <a:rPr lang="en-US" sz="2600" dirty="0" smtClean="0"/>
              <a:t>A-G &amp; ACNC have standing</a:t>
            </a:r>
          </a:p>
          <a:p>
            <a:pPr lvl="1"/>
            <a:r>
              <a:rPr lang="en-US" sz="2600" dirty="0" err="1" smtClean="0"/>
              <a:t>Qld</a:t>
            </a:r>
            <a:r>
              <a:rPr lang="en-US" sz="2600" dirty="0" smtClean="0"/>
              <a:t> and </a:t>
            </a:r>
            <a:r>
              <a:rPr lang="en-US" sz="2600" dirty="0" err="1" smtClean="0"/>
              <a:t>Tas</a:t>
            </a:r>
            <a:r>
              <a:rPr lang="en-US" sz="2600" dirty="0" smtClean="0"/>
              <a:t> charity proceedings legislation &amp; inherent jurisdiction in Vic (possibly NT and incorporated charities): interested person</a:t>
            </a:r>
          </a:p>
          <a:p>
            <a:pPr lvl="1"/>
            <a:r>
              <a:rPr lang="en-US" sz="2600" dirty="0" smtClean="0"/>
              <a:t>SA &amp; ACT plus past or potential recipients of benefits</a:t>
            </a:r>
          </a:p>
          <a:p>
            <a:pPr lvl="1"/>
            <a:r>
              <a:rPr lang="en-US" sz="2600" dirty="0" smtClean="0"/>
              <a:t>WA &amp; NSW*: open standing</a:t>
            </a:r>
            <a:endParaRPr lang="en-US" sz="26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883989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700" dirty="0" smtClean="0"/>
              <a:t>Remedies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608512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Admin Law:</a:t>
            </a:r>
          </a:p>
          <a:p>
            <a:pPr lvl="1"/>
            <a:r>
              <a:rPr lang="en-US" sz="2600" dirty="0" smtClean="0"/>
              <a:t>Certiorari to quash a decision, prohibition to prevent illegal decision, mandamus to require performance – remake the decision, plus declarations and </a:t>
            </a:r>
            <a:r>
              <a:rPr lang="en-US" sz="2600" dirty="0" smtClean="0"/>
              <a:t>injunctions</a:t>
            </a:r>
          </a:p>
          <a:p>
            <a:pPr lvl="1"/>
            <a:endParaRPr lang="en-US" sz="1000" dirty="0" smtClean="0"/>
          </a:p>
          <a:p>
            <a:r>
              <a:rPr lang="en-US" sz="3300" dirty="0" smtClean="0"/>
              <a:t>Charity Law:</a:t>
            </a:r>
          </a:p>
          <a:p>
            <a:pPr lvl="1"/>
            <a:r>
              <a:rPr lang="en-US" sz="2700" dirty="0"/>
              <a:t>D</a:t>
            </a:r>
            <a:r>
              <a:rPr lang="en-US" sz="2700" dirty="0" smtClean="0"/>
              <a:t>eclaration that decision invalid, mandatory or prohibitory injunctions</a:t>
            </a:r>
          </a:p>
          <a:p>
            <a:pPr lvl="1"/>
            <a:r>
              <a:rPr lang="en-US" sz="2700" dirty="0" smtClean="0"/>
              <a:t>ACNC can also issue directions and seek injunctions</a:t>
            </a:r>
          </a:p>
          <a:p>
            <a:pPr lvl="1"/>
            <a:r>
              <a:rPr lang="en-US" sz="2700" dirty="0" smtClean="0"/>
              <a:t>Plus </a:t>
            </a:r>
          </a:p>
          <a:p>
            <a:pPr lvl="2"/>
            <a:r>
              <a:rPr lang="en-US" sz="2600" dirty="0" smtClean="0"/>
              <a:t>potentially remove/replace charity controllers</a:t>
            </a:r>
          </a:p>
          <a:p>
            <a:pPr lvl="2"/>
            <a:r>
              <a:rPr lang="en-US" sz="2600" dirty="0" smtClean="0"/>
              <a:t>ACNC enforceable undertakings – good for systemic</a:t>
            </a:r>
          </a:p>
          <a:p>
            <a:pPr lvl="2"/>
            <a:r>
              <a:rPr lang="en-US" sz="2600" dirty="0"/>
              <a:t>s</a:t>
            </a:r>
            <a:r>
              <a:rPr lang="en-US" sz="2600" dirty="0" smtClean="0"/>
              <a:t>ettle administrative scheme or directions in relation to administration to deal with systemic issues</a:t>
            </a:r>
            <a:endParaRPr lang="en-US" sz="26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883989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700" dirty="0" smtClean="0"/>
              <a:t>Summary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342916"/>
              </p:ext>
            </p:extLst>
          </p:nvPr>
        </p:nvGraphicFramePr>
        <p:xfrm>
          <a:off x="447675" y="1916831"/>
          <a:ext cx="8229600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077"/>
                <a:gridCol w="6337523"/>
              </a:tblGrid>
              <a:tr h="1116124">
                <a:tc>
                  <a:txBody>
                    <a:bodyPr/>
                    <a:lstStyle/>
                    <a:p>
                      <a:r>
                        <a:rPr lang="en-US" dirty="0" smtClean="0"/>
                        <a:t>Scope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Admin law has ltd</a:t>
                      </a:r>
                      <a:r>
                        <a:rPr lang="en-US" sz="2000" baseline="0" dirty="0" smtClean="0"/>
                        <a:t> scope. Charity law is available, but less so for front-line decisions.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124">
                <a:tc>
                  <a:txBody>
                    <a:bodyPr/>
                    <a:lstStyle/>
                    <a:p>
                      <a:r>
                        <a:rPr lang="en-US" dirty="0" smtClean="0"/>
                        <a:t>Grounds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Significant overlap of grounds, other than procedural grounds. Fair hearing rule is largely</a:t>
                      </a:r>
                      <a:r>
                        <a:rPr lang="en-US" sz="2000" baseline="0" dirty="0" smtClean="0"/>
                        <a:t> omitted by charity law</a:t>
                      </a:r>
                      <a:r>
                        <a:rPr lang="en-US" sz="2000" dirty="0" smtClean="0"/>
                        <a:t>.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124">
                <a:tc>
                  <a:txBody>
                    <a:bodyPr/>
                    <a:lstStyle/>
                    <a:p>
                      <a:r>
                        <a:rPr lang="en-US" dirty="0" smtClean="0"/>
                        <a:t>Standing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Less restrictive</a:t>
                      </a:r>
                      <a:r>
                        <a:rPr lang="en-US" sz="2000" baseline="0" dirty="0" smtClean="0"/>
                        <a:t> at charity law in some jurisdictions, although significant uncertainty about standing across most jurisdictions.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124">
                <a:tc>
                  <a:txBody>
                    <a:bodyPr/>
                    <a:lstStyle/>
                    <a:p>
                      <a:r>
                        <a:rPr lang="en-US" dirty="0" smtClean="0"/>
                        <a:t>Remedies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Charity law remedies better enable systemic decision-making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issues to be addressed.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72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323528" y="1124744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US" sz="2600" dirty="0" smtClean="0">
                <a:latin typeface="Arial" charset="0"/>
                <a:cs typeface="Arial" charset="0"/>
              </a:rPr>
              <a:t>Questions / Feedback?</a:t>
            </a:r>
            <a:endParaRPr lang="en-AU" sz="2600" dirty="0" smtClean="0">
              <a:latin typeface="Arial" charset="0"/>
              <a:cs typeface="Arial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323528" y="4221088"/>
            <a:ext cx="7704856" cy="216024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Ian Murray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Senior Lecturer, University of Western Australia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ian.murray@uwa.edu.au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+8 6488 8520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1700808"/>
            <a:ext cx="3048000" cy="243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40152" y="2060848"/>
            <a:ext cx="3365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Photo 5780PB18F7D from the Kheel Center for Labor-Management Documentation and Archives at Cornell University</a:t>
            </a:r>
          </a:p>
          <a:p>
            <a:r>
              <a:rPr lang="en-US" sz="1200" dirty="0" smtClean="0"/>
              <a:t>See flickr.com for licence terms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83080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WA - Powerpoint Template">
  <a:themeElements>
    <a:clrScheme name="UWA">
      <a:dk1>
        <a:sysClr val="windowText" lastClr="000000"/>
      </a:dk1>
      <a:lt1>
        <a:sysClr val="window" lastClr="FFFFFF"/>
      </a:lt1>
      <a:dk2>
        <a:srgbClr val="3F4231"/>
      </a:dk2>
      <a:lt2>
        <a:srgbClr val="EEECE1"/>
      </a:lt2>
      <a:accent1>
        <a:srgbClr val="64BCC1"/>
      </a:accent1>
      <a:accent2>
        <a:srgbClr val="C3F97B"/>
      </a:accent2>
      <a:accent3>
        <a:srgbClr val="918071"/>
      </a:accent3>
      <a:accent4>
        <a:srgbClr val="F0E4C6"/>
      </a:accent4>
      <a:accent5>
        <a:srgbClr val="304C87"/>
      </a:accent5>
      <a:accent6>
        <a:srgbClr val="D7AA29"/>
      </a:accent6>
      <a:hlink>
        <a:srgbClr val="0000FF"/>
      </a:hlink>
      <a:folHlink>
        <a:srgbClr val="21241B"/>
      </a:folHlink>
    </a:clrScheme>
    <a:fontScheme name="UW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UWA - Powerpoint Template</Template>
  <TotalTime>22076</TotalTime>
  <Words>604</Words>
  <Application>Microsoft Macintosh PowerPoint</Application>
  <PresentationFormat>On-screen Show (4:3)</PresentationFormat>
  <Paragraphs>92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UWA - Powerpoint Template</vt:lpstr>
      <vt:lpstr>Outsourcing to Charities: Service Recipients and Review of Charity Decisions</vt:lpstr>
      <vt:lpstr>Outsourcing to Charities   </vt:lpstr>
      <vt:lpstr>Administrative Law vs Charity Law   </vt:lpstr>
      <vt:lpstr>Scope of Decisions   </vt:lpstr>
      <vt:lpstr>Grounds   </vt:lpstr>
      <vt:lpstr>Standing   </vt:lpstr>
      <vt:lpstr>Remedies   </vt:lpstr>
      <vt:lpstr>Summary   </vt:lpstr>
      <vt:lpstr>Questions / Feedback?</vt:lpstr>
    </vt:vector>
  </TitlesOfParts>
  <Company>Curtin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Jared Clements</dc:creator>
  <cp:lastModifiedBy>Ian Murray</cp:lastModifiedBy>
  <cp:revision>404</cp:revision>
  <dcterms:created xsi:type="dcterms:W3CDTF">2014-12-02T02:21:38Z</dcterms:created>
  <dcterms:modified xsi:type="dcterms:W3CDTF">2018-08-01T05:08:53Z</dcterms:modified>
</cp:coreProperties>
</file>